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57" r:id="rId5"/>
    <p:sldId id="258" r:id="rId7"/>
    <p:sldId id="259" r:id="rId8"/>
    <p:sldId id="260" r:id="rId9"/>
    <p:sldId id="261" r:id="rId10"/>
    <p:sldId id="268" r:id="rId11"/>
    <p:sldId id="263" r:id="rId12"/>
    <p:sldId id="264" r:id="rId13"/>
    <p:sldId id="265" r:id="rId14"/>
    <p:sldId id="266" r:id="rId15"/>
    <p:sldId id="297" r:id="rId16"/>
    <p:sldId id="270" r:id="rId17"/>
    <p:sldId id="271" r:id="rId18"/>
    <p:sldId id="269" r:id="rId19"/>
    <p:sldId id="276" r:id="rId20"/>
    <p:sldId id="272" r:id="rId21"/>
    <p:sldId id="273" r:id="rId22"/>
    <p:sldId id="317" r:id="rId23"/>
    <p:sldId id="274" r:id="rId24"/>
    <p:sldId id="275" r:id="rId25"/>
    <p:sldId id="277" r:id="rId26"/>
    <p:sldId id="279" r:id="rId27"/>
    <p:sldId id="318" r:id="rId28"/>
    <p:sldId id="331" r:id="rId29"/>
    <p:sldId id="281" r:id="rId30"/>
    <p:sldId id="283" r:id="rId31"/>
    <p:sldId id="282" r:id="rId32"/>
    <p:sldId id="287" r:id="rId33"/>
    <p:sldId id="284" r:id="rId34"/>
    <p:sldId id="285" r:id="rId35"/>
    <p:sldId id="286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hyperlink" Target="https://docs.microsoft.com/en-us/windows-server/administration/openssh/openssh_install_firstuse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1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Pengenalan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OS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VSCode &amp; Remote Extension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Python Library &amp; Tool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88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2. Download &amp; Install Balena Etcher (Laptop/Kompter)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001520"/>
            <a:ext cx="715454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379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3. Flash OS </a:t>
            </a:r>
            <a:r>
              <a:rPr lang="en-US" sz="2400" b="1"/>
              <a:t>Raspbian</a:t>
            </a:r>
            <a:r>
              <a:rPr lang="en-US" sz="2400"/>
              <a:t> menggunakan </a:t>
            </a:r>
            <a:r>
              <a:rPr lang="en-US" sz="2400" b="1"/>
              <a:t>Balena Etcher</a:t>
            </a:r>
            <a:endParaRPr lang="en-US" sz="2400" b="1"/>
          </a:p>
        </p:txBody>
      </p:sp>
      <p:pic>
        <p:nvPicPr>
          <p:cNvPr id="7" name="Picture 6" descr="anim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225040"/>
            <a:ext cx="7346315" cy="348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71460" y="3076575"/>
            <a:ext cx="432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A. Masukan SD Card ke Laptop (via Card Reader)</a:t>
            </a:r>
            <a:br>
              <a:rPr lang="en-US" sz="1600"/>
            </a:br>
            <a:r>
              <a:rPr lang="en-US" sz="1600"/>
              <a:t>B. </a:t>
            </a:r>
            <a:r>
              <a:rPr lang="en-US" sz="1600" b="1"/>
              <a:t>Select Image</a:t>
            </a:r>
            <a:r>
              <a:rPr lang="en-US" sz="1600"/>
              <a:t> (pilih OS Raspbian)</a:t>
            </a:r>
            <a:endParaRPr lang="en-US" sz="1600"/>
          </a:p>
          <a:p>
            <a:r>
              <a:rPr lang="en-US" sz="1600"/>
              <a:t>C. </a:t>
            </a:r>
            <a:r>
              <a:rPr lang="en-US" sz="1600" b="1"/>
              <a:t>Select Drive</a:t>
            </a:r>
            <a:r>
              <a:rPr lang="en-US" sz="1600"/>
              <a:t> (pilih SD Card)</a:t>
            </a:r>
            <a:endParaRPr lang="en-US" sz="1600"/>
          </a:p>
          <a:p>
            <a:r>
              <a:rPr lang="en-US" sz="1600"/>
              <a:t>D. Klik </a:t>
            </a:r>
            <a:r>
              <a:rPr lang="en-US" sz="1600" b="1"/>
              <a:t>Flash!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1403985" y="2497455"/>
            <a:ext cx="570928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 sz="1600">
                <a:sym typeface="+mn-ea"/>
              </a:rPr>
              <a:t>ctrl_interface=DIR=/var/run/wpa_supplicant GROUP=netdev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update_config=1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country=ID</a:t>
            </a:r>
            <a:endParaRPr lang="en-US" sz="1600">
              <a:sym typeface="+mn-ea"/>
            </a:endParaRPr>
          </a:p>
          <a:p>
            <a:pPr algn="l"/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network={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ssid="YOUR_NETWORK_NAME"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psk="YOUR_PASSWORD"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796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Setup Wifi &amp; Enable SSH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" y="4784725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5" y="4000076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4889500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4970" y="5169535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701155" y="5090160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83070" y="4830445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1943" y="5341447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125278" y="6338397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116330" y="1498600"/>
            <a:ext cx="1905" cy="3770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16330" y="1457325"/>
            <a:ext cx="9281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1. Pasangkan kembali SD Card ke Laptop</a:t>
            </a:r>
            <a:endParaRPr lang="en-US"/>
          </a:p>
          <a:p>
            <a:pPr algn="l"/>
            <a:r>
              <a:rPr lang="en-US"/>
              <a:t>2. Pada folder /boot dalam SD Card buat file </a:t>
            </a:r>
            <a:r>
              <a:rPr lang="en-US" b="1" i="1"/>
              <a:t>ssh </a:t>
            </a:r>
            <a:r>
              <a:rPr lang="en-US"/>
              <a:t>tanpa extensi</a:t>
            </a:r>
            <a:endParaRPr lang="en-US"/>
          </a:p>
          <a:p>
            <a:pPr algn="l"/>
            <a:r>
              <a:rPr lang="en-US"/>
              <a:t>3. Pada folder /boot dalam SD Card buat file </a:t>
            </a:r>
            <a:r>
              <a:rPr lang="en-US" b="1" i="1"/>
              <a:t>wpa_supplicant.conf </a:t>
            </a:r>
            <a:r>
              <a:rPr lang="en-US"/>
              <a:t>dengan konten sebagai berikut :</a:t>
            </a:r>
            <a:endParaRPr lang="en-US"/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153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Mencari IP Raspberry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94510"/>
            <a:ext cx="6838950" cy="45389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7510145" y="1794510"/>
            <a:ext cx="4428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4. Masukan microsd ke Raspberry</a:t>
            </a:r>
            <a:endParaRPr lang="en-US"/>
          </a:p>
          <a:p>
            <a:r>
              <a:rPr lang="en-US"/>
              <a:t>5. Nyalakan Raspberry dengan Power Adaptor</a:t>
            </a:r>
            <a:endParaRPr lang="en-US"/>
          </a:p>
          <a:p>
            <a:r>
              <a:rPr lang="en-US"/>
              <a:t>6. Pada laptop/PC buka </a:t>
            </a:r>
            <a:r>
              <a:rPr lang="en-US" b="1"/>
              <a:t>cmd </a:t>
            </a:r>
            <a:r>
              <a:rPr lang="en-US"/>
              <a:t>dan jalankan :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65480" y="3011805"/>
            <a:ext cx="3860165" cy="268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820660" y="2716530"/>
            <a:ext cx="370586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/>
              <a:t>arp -a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584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Kenapa Harus terkoneksi Wifi?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" y="2277110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1492461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85" y="2328545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02990" y="2381885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42360" y="2661920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08545" y="2582545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460" y="2322830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9333" y="2833832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832668" y="3830782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9412663" y="3899362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52450" y="4647565"/>
            <a:ext cx="11337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Ketika Raspberry &amp; Laptop terhubung pada WiFi yang sama, maka kita dapat </a:t>
            </a:r>
            <a:r>
              <a:rPr lang="en-US" b="1"/>
              <a:t>mengakses </a:t>
            </a:r>
            <a:r>
              <a:rPr lang="en-US"/>
              <a:t>Raspberry Pi dari Laptop.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Jenis Akses yang dimungkinkan :</a:t>
            </a:r>
            <a:endParaRPr lang="en-US"/>
          </a:p>
          <a:p>
            <a:pPr marL="800100" lvl="1" indent="-342900">
              <a:buFont typeface="+mj-lt"/>
              <a:buAutoNum type="alphaLcParenR"/>
            </a:pPr>
            <a:r>
              <a:rPr lang="en-US" b="1"/>
              <a:t>SSH</a:t>
            </a:r>
            <a:r>
              <a:rPr lang="en-US"/>
              <a:t> (secure shell connection) -&gt; adalah protokol administrasi </a:t>
            </a:r>
            <a:r>
              <a:rPr lang="en-US" b="1"/>
              <a:t>remote </a:t>
            </a:r>
            <a:r>
              <a:rPr lang="en-US"/>
              <a:t>yang memperbolehkan pengguna untuk </a:t>
            </a:r>
            <a:r>
              <a:rPr lang="en-US" b="1"/>
              <a:t>mengontrol </a:t>
            </a:r>
            <a:r>
              <a:rPr lang="en-US"/>
              <a:t>dan </a:t>
            </a:r>
            <a:r>
              <a:rPr lang="en-US" b="1"/>
              <a:t>memodifikasi </a:t>
            </a:r>
            <a:r>
              <a:rPr lang="en-US"/>
              <a:t>server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387600" y="18192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Server</a:t>
            </a:r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9674225" y="1908810"/>
            <a:ext cx="73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Client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2188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Untuk apa SSH 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 descr="Image14Upg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767840"/>
            <a:ext cx="5756910" cy="43516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73545" y="2237740"/>
            <a:ext cx="46634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Manfaat Remote SSH Raspberry Pi :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Install </a:t>
            </a:r>
            <a:r>
              <a:rPr lang="en-US"/>
              <a:t>aplikasi pada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Setting </a:t>
            </a:r>
            <a:r>
              <a:rPr lang="en-US"/>
              <a:t>pengaturan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Monitor </a:t>
            </a:r>
            <a:r>
              <a:rPr lang="en-US"/>
              <a:t>penggunaan resource (RAM, CPU, dll)</a:t>
            </a:r>
            <a:endParaRPr lang="en-US"/>
          </a:p>
          <a:p>
            <a:r>
              <a:rPr lang="en-US"/>
              <a:t>- Tidak memerlukan monitor, mouse &amp; keyboard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VSCode &amp; Extension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4148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VSCode (Code Editor)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4225" y="2224405"/>
            <a:ext cx="5701030" cy="2926080"/>
            <a:chOff x="1235" y="3503"/>
            <a:chExt cx="8978" cy="4608"/>
          </a:xfrm>
        </p:grpSpPr>
        <p:sp>
          <p:nvSpPr>
            <p:cNvPr id="6" name="Rectangles 5"/>
            <p:cNvSpPr/>
            <p:nvPr/>
          </p:nvSpPr>
          <p:spPr>
            <a:xfrm>
              <a:off x="1235" y="4661"/>
              <a:ext cx="8977" cy="15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VSCode application</a:t>
              </a:r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235" y="6907"/>
              <a:ext cx="8978" cy="12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</a:rPr>
                <a:t>SSH Client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35" y="3503"/>
              <a:ext cx="8978" cy="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Extension “</a:t>
              </a:r>
              <a:r>
                <a:rPr lang="en-US" i="1"/>
                <a:t>Remote Development</a:t>
              </a:r>
              <a:r>
                <a:rPr lang="en-US"/>
                <a:t>”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485255" y="2304415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3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485255" y="323469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1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6485255" y="453771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2</a:t>
            </a:r>
            <a:endParaRPr lang="en-US" sz="2400"/>
          </a:p>
        </p:txBody>
      </p:sp>
      <p:sp>
        <p:nvSpPr>
          <p:cNvPr id="14" name="Text Box 13"/>
          <p:cNvSpPr txBox="1"/>
          <p:nvPr/>
        </p:nvSpPr>
        <p:spPr>
          <a:xfrm>
            <a:off x="7621270" y="4583430"/>
            <a:ext cx="365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Supported SSH client di Win 10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621270" y="3234690"/>
            <a:ext cx="34353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Aplikasi untuk menulis &amp; menjalankan program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621270" y="2224405"/>
            <a:ext cx="4300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Extension VSCode untuk melakukan remote code / program pada server (Raspberry)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00025" y="6355715"/>
            <a:ext cx="539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/>
              <a:t>*3 item diatas diinstall di laptop (client)</a:t>
            </a:r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59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40230"/>
            <a:ext cx="854900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632142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3755" y="635063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  <p:pic>
        <p:nvPicPr>
          <p:cNvPr id="8" name="Content Placeholder 7" descr="vscode-instal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1477645"/>
            <a:ext cx="563308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7820" cy="1017270"/>
            <a:chOff x="3364" y="4598"/>
            <a:chExt cx="10532" cy="1602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Pengenalan Raspberry Pi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70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Cek Versi Windows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8825" y="1531620"/>
            <a:ext cx="8189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Pada pencarian windows, cari “</a:t>
            </a:r>
            <a:r>
              <a:rPr lang="en-US" b="1"/>
              <a:t>About your PC</a:t>
            </a:r>
            <a:r>
              <a:rPr lang="en-US"/>
              <a:t>”</a:t>
            </a:r>
            <a:endParaRPr lang="en-US"/>
          </a:p>
          <a:p>
            <a:r>
              <a:rPr lang="en-US"/>
              <a:t>2. Setelah itu pada bagian </a:t>
            </a:r>
            <a:r>
              <a:rPr lang="en-US" b="1"/>
              <a:t>tengah </a:t>
            </a:r>
            <a:r>
              <a:rPr lang="en-US"/>
              <a:t>kita bisa melihat versi windows yang kita gunakan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22985" y="2290445"/>
            <a:ext cx="4937125" cy="25577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Rectangles 18"/>
          <p:cNvSpPr/>
          <p:nvPr/>
        </p:nvSpPr>
        <p:spPr>
          <a:xfrm>
            <a:off x="1066800" y="343535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066800" y="423799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2393315"/>
            <a:ext cx="4582160" cy="3164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68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&amp; Install SSH Client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8990" y="5664200"/>
            <a:ext cx="5902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action="ppaction://hlinkfile"/>
              </a:rPr>
              <a:t>https://git-scm.com/download/win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103620" y="5110480"/>
            <a:ext cx="588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3" action="ppaction://hlinkfile"/>
              </a:rPr>
              <a:t>https://docs.microsoft.com/en-us/windows-server/administration/openssh/openssh_install_firstuse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2393950"/>
            <a:ext cx="5885815" cy="23628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439545" y="1793875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1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28840" y="1747520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2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50860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Windows 10 1803+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43785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Earlier Windows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352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Remote Development Extension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3274695"/>
            <a:ext cx="7258050" cy="33293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246110" y="3274695"/>
            <a:ext cx="3086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Remote Development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</a:t>
            </a:r>
            <a:endParaRPr lang="en-US" b="1"/>
          </a:p>
        </p:txBody>
      </p:sp>
      <p:pic>
        <p:nvPicPr>
          <p:cNvPr id="10" name="Content Placeholder 9" descr="remote-ssh-extens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5420"/>
            <a:ext cx="724535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remote-commands"/>
          <p:cNvPicPr>
            <a:picLocks noChangeAspect="1"/>
          </p:cNvPicPr>
          <p:nvPr>
            <p:ph idx="1"/>
          </p:nvPr>
        </p:nvPicPr>
        <p:blipFill>
          <a:blip r:embed="rId1"/>
          <a:srcRect b="46811"/>
          <a:stretch>
            <a:fillRect/>
          </a:stretch>
        </p:blipFill>
        <p:spPr>
          <a:xfrm>
            <a:off x="408305" y="1493520"/>
            <a:ext cx="6997700" cy="2821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24115" y="1493520"/>
            <a:ext cx="358457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Tekan</a:t>
            </a:r>
            <a:r>
              <a:rPr lang="en-US" b="1"/>
              <a:t> F1</a:t>
            </a:r>
            <a:r>
              <a:rPr lang="en-US"/>
              <a:t> paka keyboard</a:t>
            </a:r>
            <a:endParaRPr lang="en-US"/>
          </a:p>
          <a:p>
            <a:r>
              <a:rPr lang="en-US"/>
              <a:t>3. Masukan pencarian “</a:t>
            </a:r>
            <a:r>
              <a:rPr lang="en-US" b="1"/>
              <a:t>SSH</a:t>
            </a:r>
            <a:r>
              <a:rPr lang="en-US"/>
              <a:t>” </a:t>
            </a:r>
            <a:endParaRPr lang="en-US"/>
          </a:p>
          <a:p>
            <a:r>
              <a:rPr lang="en-US"/>
              <a:t>4. Pilih</a:t>
            </a:r>
            <a:r>
              <a:rPr lang="en-US" b="1"/>
              <a:t> Remote-SSH:Connect to host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C:\Users\yunus\Desktop\set-user-host.pngset-user-hos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8305" y="1593215"/>
            <a:ext cx="6711315" cy="1308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580" y="1593215"/>
            <a:ext cx="4207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5. Set </a:t>
            </a:r>
            <a:r>
              <a:rPr lang="en-US" b="1"/>
              <a:t>user </a:t>
            </a:r>
            <a:r>
              <a:rPr lang="en-US"/>
              <a:t>dan </a:t>
            </a:r>
            <a:r>
              <a:rPr lang="en-US" b="1"/>
              <a:t>hostname </a:t>
            </a:r>
            <a:r>
              <a:rPr lang="en-US"/>
              <a:t>(ip raspberry pi) :</a:t>
            </a:r>
            <a:endParaRPr lang="en-US"/>
          </a:p>
          <a:p>
            <a:r>
              <a:rPr lang="en-US"/>
              <a:t>contohnya : </a:t>
            </a:r>
            <a:r>
              <a:rPr lang="en-US" b="1"/>
              <a:t>pi@192.168.0.2</a:t>
            </a:r>
            <a:endParaRPr lang="en-US" b="1"/>
          </a:p>
          <a:p>
            <a:r>
              <a:rPr lang="en-US"/>
              <a:t>6. Masukan password : </a:t>
            </a:r>
            <a:r>
              <a:rPr lang="en-US" b="1"/>
              <a:t>raspberry</a:t>
            </a:r>
            <a:endParaRPr lang="en-US" b="1"/>
          </a:p>
        </p:txBody>
      </p:sp>
      <p:pic>
        <p:nvPicPr>
          <p:cNvPr id="4" name="Picture 3" descr="init-vs-code-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3276600"/>
            <a:ext cx="6724650" cy="1635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19645" y="3276600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7. Pada pojok </a:t>
            </a:r>
            <a:r>
              <a:rPr lang="en-US" b="1"/>
              <a:t>kanan-bawah</a:t>
            </a:r>
            <a:r>
              <a:rPr lang="en-US"/>
              <a:t> bisa dilihat progress inisialisai VSCode server di Raspberry Pi</a:t>
            </a:r>
            <a:endParaRPr lang="en-US" b="1"/>
          </a:p>
        </p:txBody>
      </p:sp>
      <p:pic>
        <p:nvPicPr>
          <p:cNvPr id="10" name="Picture 9" descr="ssh-status-b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5297805"/>
            <a:ext cx="3874770" cy="13900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32345" y="5297805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8. Setelahnya pada pojok </a:t>
            </a:r>
            <a:r>
              <a:rPr lang="en-US" b="1"/>
              <a:t>kiri-bawah</a:t>
            </a:r>
            <a:r>
              <a:rPr lang="en-US"/>
              <a:t> terlihat status koneksi VSCore ke SSH server Raspberry Pi</a:t>
            </a:r>
            <a:endParaRPr lang="en-US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927100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8550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Membuka Terminal Raspberry Pi dari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435975" y="1522730"/>
            <a:ext cx="3241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Untuk membuka terminal Raspberry Pi </a:t>
            </a:r>
            <a:r>
              <a:rPr lang="en-US" b="1"/>
              <a:t>klik pada bottom bar VSCode</a:t>
            </a:r>
            <a:r>
              <a:rPr lang="en-US"/>
              <a:t> lalu </a:t>
            </a:r>
            <a:r>
              <a:rPr lang="en-US" b="1"/>
              <a:t>drag keatas</a:t>
            </a:r>
            <a:r>
              <a:rPr lang="en-US"/>
              <a:t> seperti disamping.</a:t>
            </a:r>
            <a:endParaRPr lang="en-US"/>
          </a:p>
          <a:p>
            <a:endParaRPr lang="en-US" b="1"/>
          </a:p>
          <a:p>
            <a:r>
              <a:rPr lang="en-US"/>
              <a:t>Setelah itu klik icon</a:t>
            </a:r>
            <a:r>
              <a:rPr lang="en-US" b="1"/>
              <a:t> plus (+)</a:t>
            </a:r>
            <a:r>
              <a:rPr lang="en-US"/>
              <a:t> bada baris terminal</a:t>
            </a:r>
            <a:endParaRPr lang="en-US"/>
          </a:p>
          <a:p>
            <a:endParaRPr lang="en-US"/>
          </a:p>
          <a:p>
            <a:r>
              <a:rPr lang="en-US"/>
              <a:t>Sehingga akan muncul promp berupa </a:t>
            </a:r>
            <a:r>
              <a:rPr lang="en-US" b="1"/>
              <a:t>pi@raspberrypi:~$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1522730"/>
            <a:ext cx="7833995" cy="4396105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6751955" y="3947795"/>
            <a:ext cx="350520" cy="385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916305" y="4333240"/>
            <a:ext cx="180467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835" y="1595755"/>
            <a:ext cx="9715500" cy="366712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52450" y="455295"/>
            <a:ext cx="46196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Extension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5835" y="5387340"/>
            <a:ext cx="23666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 in xxxxxx</a:t>
            </a:r>
            <a:endParaRPr 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Python Lib &amp; Tool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s 18"/>
          <p:cNvSpPr/>
          <p:nvPr/>
        </p:nvSpPr>
        <p:spPr>
          <a:xfrm>
            <a:off x="307975" y="1487170"/>
            <a:ext cx="10650855" cy="2597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268605"/>
            <a:ext cx="805878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26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Konsep Library/Package dalam Python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856355" y="1804670"/>
            <a:ext cx="3742690" cy="5645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Code/program yang kita buat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8820" y="3173095"/>
            <a:ext cx="9867900" cy="707390"/>
            <a:chOff x="1132" y="4997"/>
            <a:chExt cx="15540" cy="1114"/>
          </a:xfrm>
        </p:grpSpPr>
        <p:sp>
          <p:nvSpPr>
            <p:cNvPr id="3" name="Rectangles 2"/>
            <p:cNvSpPr/>
            <p:nvPr/>
          </p:nvSpPr>
          <p:spPr>
            <a:xfrm>
              <a:off x="113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OpenCV</a:t>
              </a:r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4377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Matplotlib</a:t>
              </a:r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7636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Numpy</a:t>
              </a:r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0813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Scikit-Image</a:t>
              </a:r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92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Etc..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91945" y="2540635"/>
            <a:ext cx="3752215" cy="632460"/>
            <a:chOff x="2507" y="4001"/>
            <a:chExt cx="5909" cy="996"/>
          </a:xfrm>
        </p:grpSpPr>
        <p:cxnSp>
          <p:nvCxnSpPr>
            <p:cNvPr id="12" name="Straight Arrow Connector 11"/>
            <p:cNvCxnSpPr>
              <a:endCxn id="3" idx="0"/>
            </p:cNvCxnSpPr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4" idx="0"/>
            </p:cNvCxnSpPr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5721985" y="2656205"/>
            <a:ext cx="12065" cy="5168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H="1">
            <a:off x="6033770" y="2540635"/>
            <a:ext cx="3752215" cy="632460"/>
            <a:chOff x="2507" y="4001"/>
            <a:chExt cx="5909" cy="99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s 19"/>
          <p:cNvSpPr/>
          <p:nvPr/>
        </p:nvSpPr>
        <p:spPr>
          <a:xfrm>
            <a:off x="307975" y="4775835"/>
            <a:ext cx="10650855" cy="1702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twitter.90915068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914" b="14587"/>
          <a:stretch>
            <a:fillRect/>
          </a:stretch>
        </p:blipFill>
        <p:spPr>
          <a:xfrm>
            <a:off x="4683760" y="4885055"/>
            <a:ext cx="2076450" cy="14846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422910" y="48850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Package Manager untuk Python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22910" y="1591945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Raspberry Pi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259205" y="389191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334708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467350" y="3892550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54951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9458960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 rot="16200000">
            <a:off x="10875010" y="5556885"/>
            <a:ext cx="718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Cloud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 rot="16200000">
            <a:off x="10659110" y="2759710"/>
            <a:ext cx="1149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PC/Laptop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182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Jupyter Lab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update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apt-get upgrade -y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1. Update &amp; upgrade OS </a:t>
              </a: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320" y="2660015"/>
            <a:ext cx="5310505" cy="1013460"/>
            <a:chOff x="1145" y="3199"/>
            <a:chExt cx="8363" cy="1596"/>
          </a:xfrm>
        </p:grpSpPr>
        <p:sp>
          <p:nvSpPr>
            <p:cNvPr id="10" name="Text Box 9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install -y python3-dev</a:t>
              </a:r>
              <a:endParaRPr lang="en-US"/>
            </a:p>
            <a:p>
              <a:r>
                <a:rPr lang="en-US">
                  <a:sym typeface="+mn-ea"/>
                </a:rPr>
                <a:t>sudo apt-get install -y python3-pip</a:t>
              </a:r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2. install python dev &amp; pip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389001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uninstall ipython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ipython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3. Uninstall &amp; Install Ipython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5013325"/>
            <a:ext cx="5310505" cy="1013460"/>
            <a:chOff x="1145" y="3199"/>
            <a:chExt cx="8363" cy="1596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jupyter</a:t>
              </a:r>
              <a:endParaRPr lang="en-US"/>
            </a:p>
            <a:p>
              <a:r>
                <a:rPr lang="en-US">
                  <a:sym typeface="+mn-ea"/>
                </a:rPr>
                <a:t>pip3 install jupyterlab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4. Install Jupyter 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0" y="4766945"/>
            <a:ext cx="1052195" cy="1329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52450" y="455295"/>
            <a:ext cx="476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Pengenalan Raspberry Pi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8380" y="1749425"/>
            <a:ext cx="10345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Sering disingkat dengan nama </a:t>
            </a:r>
            <a:r>
              <a:rPr lang="en-US" sz="2400" b="1"/>
              <a:t>Raspi</a:t>
            </a:r>
            <a:r>
              <a:rPr lang="en-US" sz="2400"/>
              <a:t>,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Merupakan komputer papan tunggal (</a:t>
            </a:r>
            <a:r>
              <a:rPr lang="en-US" sz="2400" i="1"/>
              <a:t>single-board computer</a:t>
            </a:r>
            <a:r>
              <a:rPr lang="en-US" sz="2400"/>
              <a:t>; SBC) yang seukuran dengan </a:t>
            </a:r>
            <a:r>
              <a:rPr lang="en-US" sz="2400" b="1"/>
              <a:t>kartu kredit</a:t>
            </a:r>
            <a:r>
              <a:rPr lang="en-US" sz="2400"/>
              <a:t>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Raspberry Pi dikembangkan oleh yayasan nirlaba, </a:t>
            </a:r>
            <a:r>
              <a:rPr lang="en-US" sz="2400" b="1"/>
              <a:t>Rasberry Pi Foundation</a:t>
            </a:r>
            <a:endParaRPr 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0" y="6489700"/>
            <a:ext cx="39446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sym typeface="+mn-ea"/>
              </a:rPr>
              <a:t>sumber : https://id.wikipedia.org/wiki/Raspberry_Pi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580707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144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Jupyter Lab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415" y="2046605"/>
            <a:ext cx="714565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~/.local/bin/jupyter-lab --no-browser --ip 0.0.0.0 --port 8888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152590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Pada remote terminal Raspberry Pi di VSCode, jalankan perintah berikut :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97230" y="4093845"/>
            <a:ext cx="710120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cd ~</a:t>
            </a:r>
            <a:endParaRPr lang="en-US"/>
          </a:p>
          <a:p>
            <a:r>
              <a:rPr lang="en-US"/>
              <a:t>wget https://bit.ly/2TRyWoX -O setup_jupyter.sh</a:t>
            </a:r>
            <a:endParaRPr lang="en-US"/>
          </a:p>
          <a:p>
            <a:r>
              <a:rPr lang="en-US"/>
              <a:t>sudo bash </a:t>
            </a:r>
            <a:r>
              <a:rPr lang="en-US">
                <a:sym typeface="+mn-ea"/>
              </a:rPr>
              <a:t>setup_jupyter.sh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53415" y="26142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Close dengan menggunakan </a:t>
            </a:r>
            <a:r>
              <a:rPr lang="en-US" b="1">
                <a:sym typeface="+mn-ea"/>
              </a:rPr>
              <a:t>CTRL + C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653415" y="36175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Download script berikut agar Jupyter running secara otomatis,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numpy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matplotlib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5. Install Library Numpy &amp; Matplotlib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287782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opencv-python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opencv-contrib-python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6. Install OpenCV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4291965"/>
            <a:ext cx="5310505" cy="736600"/>
            <a:chOff x="1145" y="3199"/>
            <a:chExt cx="8363" cy="1160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scikit-image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7. Install Scikit-Image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24450" r="24828" b="43105"/>
          <a:stretch>
            <a:fillRect/>
          </a:stretch>
        </p:blipFill>
        <p:spPr>
          <a:xfrm>
            <a:off x="654050" y="1522730"/>
            <a:ext cx="6398260" cy="40360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289165" y="1522730"/>
            <a:ext cx="4182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Tekan</a:t>
            </a:r>
            <a:r>
              <a:rPr lang="en-US" b="1"/>
              <a:t> F1</a:t>
            </a:r>
            <a:endParaRPr lang="en-US" b="1"/>
          </a:p>
          <a:p>
            <a:r>
              <a:rPr lang="en-US"/>
              <a:t>- masukan pencarian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- Pilih :</a:t>
            </a:r>
            <a:endParaRPr lang="en-US"/>
          </a:p>
          <a:p>
            <a:r>
              <a:rPr lang="en-US"/>
              <a:t>“</a:t>
            </a:r>
            <a:r>
              <a:rPr lang="en-US" b="1"/>
              <a:t>Python: Create New Blank Jupyter Notebook</a:t>
            </a:r>
            <a:r>
              <a:rPr lang="en-US"/>
              <a:t>”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67560"/>
            <a:ext cx="9439275" cy="446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45235" y="1551305"/>
            <a:ext cx="943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Berikut adalah tampilan Jupyter Notebook Raspberry Pi pada VSCode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https://code.visualstudio.com/docs/remote/ssh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412750"/>
            <a:ext cx="11791950" cy="63150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3807460" y="0"/>
            <a:ext cx="410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https://www.raspberrypi.org/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68605"/>
            <a:ext cx="9413875" cy="6527165"/>
            <a:chOff x="0" y="423"/>
            <a:chExt cx="14825" cy="10279"/>
          </a:xfrm>
        </p:grpSpPr>
        <p:sp>
          <p:nvSpPr>
            <p:cNvPr id="4" name="Rectangles 3"/>
            <p:cNvSpPr/>
            <p:nvPr/>
          </p:nvSpPr>
          <p:spPr>
            <a:xfrm>
              <a:off x="0" y="423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870" y="717"/>
              <a:ext cx="59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>
                  <a:solidFill>
                    <a:schemeClr val="bg1"/>
                  </a:solidFill>
                </a:rPr>
                <a:t>Raspberry Pi Varian</a:t>
              </a:r>
              <a:endParaRPr lang="en-US" sz="36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raspberry-pi-2-model-b-v1-1-2spusl1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7" y="2284"/>
              <a:ext cx="1800" cy="1350"/>
            </a:xfrm>
            <a:prstGeom prst="rect">
              <a:avLst/>
            </a:prstGeom>
          </p:spPr>
        </p:pic>
        <p:pic>
          <p:nvPicPr>
            <p:cNvPr id="10" name="Picture 9" descr="raspberry-pi3-381qb94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7" y="2284"/>
              <a:ext cx="1800" cy="1350"/>
            </a:xfrm>
            <a:prstGeom prst="rect">
              <a:avLst/>
            </a:prstGeom>
          </p:spPr>
        </p:pic>
        <p:pic>
          <p:nvPicPr>
            <p:cNvPr id="11" name="Picture 10" descr="raspberry-pi-3aplus-4motata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CEEFB">
                    <a:alpha val="100000"/>
                  </a:srgbClr>
                </a:clrFrom>
                <a:clrTo>
                  <a:srgbClr val="ECEEFB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5" y="6291"/>
              <a:ext cx="1800" cy="1350"/>
            </a:xfrm>
            <a:prstGeom prst="rect">
              <a:avLst/>
            </a:prstGeom>
          </p:spPr>
        </p:pic>
        <p:pic>
          <p:nvPicPr>
            <p:cNvPr id="13" name="Picture 12" descr="raspberry-pi-2011-12-arm-board-1lk1psp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" y="2263"/>
              <a:ext cx="1800" cy="1350"/>
            </a:xfrm>
            <a:prstGeom prst="rect">
              <a:avLst/>
            </a:prstGeom>
          </p:spPr>
        </p:pic>
        <p:pic>
          <p:nvPicPr>
            <p:cNvPr id="14" name="Picture 13" descr="raspberry-pi-zero-32xpm3xj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" y="2284"/>
              <a:ext cx="1800" cy="1350"/>
            </a:xfrm>
            <a:prstGeom prst="rect">
              <a:avLst/>
            </a:prstGeom>
          </p:spPr>
        </p:pic>
        <p:pic>
          <p:nvPicPr>
            <p:cNvPr id="16" name="Picture 15" descr="raspberry-pi-zero-wireless-3qk6jwi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4" y="6291"/>
              <a:ext cx="1800" cy="1350"/>
            </a:xfrm>
            <a:prstGeom prst="rect">
              <a:avLst/>
            </a:prstGeom>
          </p:spPr>
        </p:pic>
        <p:pic>
          <p:nvPicPr>
            <p:cNvPr id="17" name="Picture 16" descr="raspeberry-pi-3-b-plus-4a22v5c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3" y="6291"/>
              <a:ext cx="1800" cy="1350"/>
            </a:xfrm>
            <a:prstGeom prst="rect">
              <a:avLst/>
            </a:prstGeom>
          </p:spPr>
        </p:pic>
        <p:pic>
          <p:nvPicPr>
            <p:cNvPr id="18" name="Picture 17" descr="raspberry-pi-4-4y2wdir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" y="6291"/>
              <a:ext cx="1800" cy="1350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316" y="3613"/>
              <a:ext cx="216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B</a:t>
              </a:r>
              <a:endParaRPr lang="en-US" sz="1400"/>
            </a:p>
            <a:p>
              <a:r>
                <a:rPr lang="en-US" sz="1400"/>
                <a:t>15 Feb 2012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700MHz</a:t>
              </a:r>
              <a:endParaRPr lang="en-US" sz="1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97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2 B</a:t>
              </a:r>
              <a:endParaRPr lang="en-US" sz="1400"/>
            </a:p>
            <a:p>
              <a:r>
                <a:rPr lang="en-US" sz="1400"/>
                <a:t>1 Feb 2015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900MHz</a:t>
              </a:r>
              <a:endParaRPr lang="en-US" sz="14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2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</a:t>
              </a:r>
              <a:endParaRPr lang="en-US" sz="1400"/>
            </a:p>
            <a:p>
              <a:r>
                <a:rPr lang="en-US" sz="1400"/>
                <a:t>30 Nov 2015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2493" y="3634"/>
              <a:ext cx="233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</a:t>
              </a:r>
              <a:endParaRPr lang="en-US" sz="1400"/>
            </a:p>
            <a:p>
              <a:r>
                <a:rPr lang="en-US" sz="1400"/>
                <a:t>29 Feb 2016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1.2GHz</a:t>
              </a:r>
              <a:endParaRPr lang="en-US" sz="1400"/>
            </a:p>
            <a:p>
              <a:r>
                <a:rPr lang="en-US" sz="1400"/>
                <a:t>Wifi &amp; Bluetooth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942" y="2284"/>
              <a:ext cx="2428" cy="2829"/>
              <a:chOff x="11956" y="2284"/>
              <a:chExt cx="2428" cy="2829"/>
            </a:xfrm>
          </p:grpSpPr>
          <p:pic>
            <p:nvPicPr>
              <p:cNvPr id="7" name="Picture 6" descr="20141112a-raspimodela-02-3ns7emti_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5F5F5">
                      <a:alpha val="100000"/>
                    </a:srgbClr>
                  </a:clrFrom>
                  <a:clrTo>
                    <a:srgbClr val="F5F5F5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956" y="2284"/>
                <a:ext cx="1800" cy="1350"/>
              </a:xfrm>
              <a:prstGeom prst="rect">
                <a:avLst/>
              </a:prstGeom>
            </p:spPr>
          </p:pic>
          <p:sp>
            <p:nvSpPr>
              <p:cNvPr id="23" name="Text Box 22"/>
              <p:cNvSpPr txBox="1"/>
              <p:nvPr/>
            </p:nvSpPr>
            <p:spPr>
              <a:xfrm>
                <a:off x="12052" y="3613"/>
                <a:ext cx="2333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400" b="1"/>
                  <a:t>Raspberry Pi A+</a:t>
                </a:r>
                <a:endParaRPr lang="en-US" sz="1400"/>
              </a:p>
              <a:p>
                <a:r>
                  <a:rPr lang="en-US" sz="1400"/>
                  <a:t>29 Feb 2014</a:t>
                </a:r>
                <a:endParaRPr lang="en-US" sz="1400"/>
              </a:p>
              <a:p>
                <a:r>
                  <a:rPr lang="en-US" sz="1400"/>
                  <a:t>RAM 256MB</a:t>
                </a:r>
                <a:endParaRPr lang="en-US" sz="1400"/>
              </a:p>
              <a:p>
                <a:r>
                  <a:rPr lang="en-US" sz="1400"/>
                  <a:t>700MHz</a:t>
                </a:r>
                <a:endParaRPr lang="en-US" sz="1400"/>
              </a:p>
            </p:txBody>
          </p:sp>
        </p:grpSp>
        <p:sp>
          <p:nvSpPr>
            <p:cNvPr id="25" name="Text Box 24"/>
            <p:cNvSpPr txBox="1"/>
            <p:nvPr/>
          </p:nvSpPr>
          <p:spPr>
            <a:xfrm>
              <a:off x="1294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 W</a:t>
              </a:r>
              <a:endParaRPr lang="en-US" sz="1400"/>
            </a:p>
            <a:p>
              <a:r>
                <a:rPr lang="en-US" sz="1400"/>
                <a:t>28 Feb 2017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</a:t>
              </a:r>
              <a:endParaRPr lang="en-US" sz="14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4157" y="7641"/>
              <a:ext cx="2683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>
                <a:sym typeface="+mn-ea"/>
              </a:endParaRPr>
            </a:p>
            <a:p>
              <a:r>
                <a:rPr lang="en-US" sz="1400"/>
                <a:t>Gigabit Ethernet</a:t>
              </a:r>
              <a:endParaRPr lang="en-US" sz="14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36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3A+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9567" y="7641"/>
              <a:ext cx="448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4B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1GB/2GB/4GB/8GB</a:t>
              </a:r>
              <a:endParaRPr lang="en-US" sz="1400"/>
            </a:p>
            <a:p>
              <a:r>
                <a:rPr lang="en-US" sz="1400"/>
                <a:t>1.5GHz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 5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USB-C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Gigabit Ethernet</a:t>
              </a:r>
              <a:endParaRPr lang="en-US" sz="14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45" y="10220"/>
              <a:ext cx="12182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sumber : https://socialcompare.com/en/comparison/raspberrypi-models-comparison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093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Raspberry Pi 4B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introduction 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506220"/>
            <a:ext cx="812419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698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Minimum Setup Raspberry Pi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C:\Users\yunus\Desktop\Headless_RPi_Tutorial-01.jpgHeadless_RPi_Tutorial-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525" y="1593215"/>
            <a:ext cx="7566660" cy="504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58150" y="1593215"/>
            <a:ext cx="188341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Raspberry Pi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SD Card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Mouse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Keyboard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HDMI Display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Adaptor 5volt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Kabel HDMI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  <a:sym typeface="+mn-ea"/>
                </a:rPr>
                <a:t>Install OS Raspberry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https://www.raspberrypi.org/downloads/raspberry-pi-os/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35505"/>
            <a:ext cx="6759575" cy="4138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4640" y="1574165"/>
            <a:ext cx="51574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1. Download OS Raspberry Pi (Raspbian)</a:t>
            </a:r>
            <a:endParaRPr lang="en-US" sz="2400"/>
          </a:p>
        </p:txBody>
      </p:sp>
      <p:sp>
        <p:nvSpPr>
          <p:cNvPr id="5" name="Rectangles 4"/>
          <p:cNvSpPr/>
          <p:nvPr/>
        </p:nvSpPr>
        <p:spPr>
          <a:xfrm>
            <a:off x="3655695" y="2295525"/>
            <a:ext cx="3362960" cy="2049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5797</Words>
  <Application>WPS Presentation</Application>
  <PresentationFormat>Widescreen</PresentationFormat>
  <Paragraphs>356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75</cp:revision>
  <dcterms:created xsi:type="dcterms:W3CDTF">2020-11-02T10:31:00Z</dcterms:created>
  <dcterms:modified xsi:type="dcterms:W3CDTF">2020-11-04T11:33:15Z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